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50"/>
  </p:notesMasterIdLst>
  <p:handoutMasterIdLst>
    <p:handoutMasterId r:id="rId51"/>
  </p:handoutMasterIdLst>
  <p:sldIdLst>
    <p:sldId id="256" r:id="rId2"/>
    <p:sldId id="322" r:id="rId3"/>
    <p:sldId id="327" r:id="rId4"/>
    <p:sldId id="332" r:id="rId5"/>
    <p:sldId id="346" r:id="rId6"/>
    <p:sldId id="323" r:id="rId7"/>
    <p:sldId id="347" r:id="rId8"/>
    <p:sldId id="348" r:id="rId9"/>
    <p:sldId id="333" r:id="rId10"/>
    <p:sldId id="325" r:id="rId11"/>
    <p:sldId id="350" r:id="rId12"/>
    <p:sldId id="389" r:id="rId13"/>
    <p:sldId id="360" r:id="rId14"/>
    <p:sldId id="390" r:id="rId15"/>
    <p:sldId id="391" r:id="rId16"/>
    <p:sldId id="392" r:id="rId17"/>
    <p:sldId id="393" r:id="rId18"/>
    <p:sldId id="361" r:id="rId19"/>
    <p:sldId id="362" r:id="rId20"/>
    <p:sldId id="363" r:id="rId21"/>
    <p:sldId id="364" r:id="rId22"/>
    <p:sldId id="365" r:id="rId23"/>
    <p:sldId id="366" r:id="rId24"/>
    <p:sldId id="370" r:id="rId25"/>
    <p:sldId id="371" r:id="rId26"/>
    <p:sldId id="367" r:id="rId27"/>
    <p:sldId id="368" r:id="rId28"/>
    <p:sldId id="372" r:id="rId29"/>
    <p:sldId id="383" r:id="rId30"/>
    <p:sldId id="374" r:id="rId31"/>
    <p:sldId id="375" r:id="rId32"/>
    <p:sldId id="376" r:id="rId33"/>
    <p:sldId id="377" r:id="rId34"/>
    <p:sldId id="381" r:id="rId35"/>
    <p:sldId id="385" r:id="rId36"/>
    <p:sldId id="386" r:id="rId37"/>
    <p:sldId id="382" r:id="rId38"/>
    <p:sldId id="387" r:id="rId39"/>
    <p:sldId id="388" r:id="rId40"/>
    <p:sldId id="329" r:id="rId41"/>
    <p:sldId id="340" r:id="rId42"/>
    <p:sldId id="355" r:id="rId43"/>
    <p:sldId id="335" r:id="rId44"/>
    <p:sldId id="384" r:id="rId45"/>
    <p:sldId id="378" r:id="rId46"/>
    <p:sldId id="380" r:id="rId47"/>
    <p:sldId id="379" r:id="rId48"/>
    <p:sldId id="326" r:id="rId49"/>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101" d="100"/>
          <a:sy n="101" d="100"/>
        </p:scale>
        <p:origin x="2298"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2015-10-13</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2015-10-13</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14</a:t>
            </a:fld>
            <a:endParaRPr lang="en-US"/>
          </a:p>
        </p:txBody>
      </p:sp>
    </p:spTree>
    <p:extLst>
      <p:ext uri="{BB962C8B-B14F-4D97-AF65-F5344CB8AC3E}">
        <p14:creationId xmlns:p14="http://schemas.microsoft.com/office/powerpoint/2010/main" val="271226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15</a:t>
            </a:fld>
            <a:endParaRPr lang="en-US"/>
          </a:p>
        </p:txBody>
      </p:sp>
    </p:spTree>
    <p:extLst>
      <p:ext uri="{BB962C8B-B14F-4D97-AF65-F5344CB8AC3E}">
        <p14:creationId xmlns:p14="http://schemas.microsoft.com/office/powerpoint/2010/main" val="2689749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16</a:t>
            </a:fld>
            <a:endParaRPr lang="en-US"/>
          </a:p>
        </p:txBody>
      </p:sp>
    </p:spTree>
    <p:extLst>
      <p:ext uri="{BB962C8B-B14F-4D97-AF65-F5344CB8AC3E}">
        <p14:creationId xmlns:p14="http://schemas.microsoft.com/office/powerpoint/2010/main" val="3348933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17</a:t>
            </a:fld>
            <a:endParaRPr lang="en-US"/>
          </a:p>
        </p:txBody>
      </p:sp>
    </p:spTree>
    <p:extLst>
      <p:ext uri="{BB962C8B-B14F-4D97-AF65-F5344CB8AC3E}">
        <p14:creationId xmlns:p14="http://schemas.microsoft.com/office/powerpoint/2010/main" val="4235409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line indicating period</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19</a:t>
            </a:fld>
            <a:endParaRPr lang="en-US"/>
          </a:p>
        </p:txBody>
      </p:sp>
    </p:spTree>
    <p:extLst>
      <p:ext uri="{BB962C8B-B14F-4D97-AF65-F5344CB8AC3E}">
        <p14:creationId xmlns:p14="http://schemas.microsoft.com/office/powerpoint/2010/main" val="2774407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mention </a:t>
            </a:r>
            <a:r>
              <a:rPr lang="en-US" dirty="0" smtClean="0"/>
              <a:t>tipping</a:t>
            </a:r>
            <a:r>
              <a:rPr lang="en-US" baseline="0" dirty="0" smtClean="0"/>
              <a:t> point and having a margin around it </a:t>
            </a:r>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67723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mention way up front that it’s periodic/cyclic</a:t>
            </a:r>
            <a:r>
              <a:rPr lang="en-US" baseline="0" dirty="0" smtClean="0"/>
              <a:t> in TDMA ROUNDS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23</a:t>
            </a:fld>
            <a:endParaRPr lang="en-US"/>
          </a:p>
        </p:txBody>
      </p:sp>
    </p:spTree>
    <p:extLst>
      <p:ext uri="{BB962C8B-B14F-4D97-AF65-F5344CB8AC3E}">
        <p14:creationId xmlns:p14="http://schemas.microsoft.com/office/powerpoint/2010/main" val="273948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using a detailed model of TDMA we can get valid analysis</a:t>
            </a:r>
            <a:r>
              <a:rPr lang="en-US" baseline="0" dirty="0" smtClean="0"/>
              <a:t> results</a:t>
            </a:r>
          </a:p>
          <a:p>
            <a:endParaRPr lang="en-US" baseline="0" dirty="0" smtClean="0"/>
          </a:p>
          <a:p>
            <a:r>
              <a:rPr lang="en-US" baseline="0" dirty="0" smtClean="0"/>
              <a:t>Explain based on shared bandwidth; make slot </a:t>
            </a:r>
            <a:r>
              <a:rPr lang="en-US" baseline="0" dirty="0" err="1" smtClean="0"/>
              <a:t>bw</a:t>
            </a:r>
            <a:r>
              <a:rPr lang="en-US" baseline="0" dirty="0" smtClean="0"/>
              <a:t> diagram (use from tool</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24</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Making </a:t>
            </a:r>
            <a:r>
              <a:rPr lang="en-US" baseline="0" dirty="0" smtClean="0"/>
              <a:t>the assumption/point works because we can add/subtract </a:t>
            </a:r>
            <a:r>
              <a:rPr lang="en-US" baseline="0" dirty="0" smtClean="0"/>
              <a:t>linearly</a:t>
            </a:r>
          </a:p>
          <a:p>
            <a:endParaRPr lang="en-US" baseline="0" dirty="0" smtClean="0"/>
          </a:p>
          <a:p>
            <a:r>
              <a:rPr lang="en-US" baseline="0" dirty="0" smtClean="0"/>
              <a:t>Mention TC/</a:t>
            </a:r>
            <a:r>
              <a:rPr lang="en-US" baseline="0" dirty="0" err="1" smtClean="0"/>
              <a:t>dscp</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Reduce to single slide; make the point; explain it well; simplify</a:t>
            </a:r>
          </a:p>
          <a:p>
            <a:endParaRPr lang="en-US" dirty="0" smtClean="0"/>
          </a:p>
          <a:p>
            <a:r>
              <a:rPr lang="en-US" dirty="0" smtClean="0"/>
              <a:t>Handle variable delay in networks</a:t>
            </a:r>
          </a:p>
          <a:p>
            <a:endParaRPr lang="en-US" dirty="0" smtClean="0"/>
          </a:p>
          <a:p>
            <a:r>
              <a:rPr lang="en-US" dirty="0" smtClean="0"/>
              <a:t>Make backup figure</a:t>
            </a:r>
          </a:p>
          <a:p>
            <a:endParaRPr lang="en-US" dirty="0" smtClean="0"/>
          </a:p>
          <a:p>
            <a:r>
              <a:rPr lang="en-US" dirty="0" smtClean="0"/>
              <a:t>Make sequence diagram for delay</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28265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28</a:t>
            </a:fld>
            <a:endParaRPr lang="en-US"/>
          </a:p>
        </p:txBody>
      </p:sp>
    </p:spTree>
    <p:extLst>
      <p:ext uri="{BB962C8B-B14F-4D97-AF65-F5344CB8AC3E}">
        <p14:creationId xmlns:p14="http://schemas.microsoft.com/office/powerpoint/2010/main" val="1278124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this</a:t>
            </a:r>
            <a:r>
              <a:rPr lang="en-US" baseline="0" dirty="0" smtClean="0"/>
              <a:t> is mostly relevant to wired 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29</a:t>
            </a:fld>
            <a:endParaRPr lang="en-US"/>
          </a:p>
        </p:txBody>
      </p:sp>
    </p:spTree>
    <p:extLst>
      <p:ext uri="{BB962C8B-B14F-4D97-AF65-F5344CB8AC3E}">
        <p14:creationId xmlns:p14="http://schemas.microsoft.com/office/powerpoint/2010/main" val="4236866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or not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Try to shorten algorithm</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30</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Revert figure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31</a:t>
            </a:fld>
            <a:endParaRPr lang="en-US"/>
          </a:p>
        </p:txBody>
      </p:sp>
    </p:spTree>
    <p:extLst>
      <p:ext uri="{BB962C8B-B14F-4D97-AF65-F5344CB8AC3E}">
        <p14:creationId xmlns:p14="http://schemas.microsoft.com/office/powerpoint/2010/main" val="2984159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34</a:t>
            </a:fld>
            <a:endParaRPr lang="en-US"/>
          </a:p>
        </p:txBody>
      </p:sp>
    </p:spTree>
    <p:extLst>
      <p:ext uri="{BB962C8B-B14F-4D97-AF65-F5344CB8AC3E}">
        <p14:creationId xmlns:p14="http://schemas.microsoft.com/office/powerpoint/2010/main" val="265779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37</a:t>
            </a:fld>
            <a:endParaRPr lang="en-US"/>
          </a:p>
        </p:txBody>
      </p:sp>
    </p:spTree>
    <p:extLst>
      <p:ext uri="{BB962C8B-B14F-4D97-AF65-F5344CB8AC3E}">
        <p14:creationId xmlns:p14="http://schemas.microsoft.com/office/powerpoint/2010/main" val="1646425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38</a:t>
            </a:fld>
            <a:endParaRPr lang="en-US"/>
          </a:p>
        </p:txBody>
      </p:sp>
    </p:spTree>
    <p:extLst>
      <p:ext uri="{BB962C8B-B14F-4D97-AF65-F5344CB8AC3E}">
        <p14:creationId xmlns:p14="http://schemas.microsoft.com/office/powerpoint/2010/main" val="3804577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 as backup slide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44</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46</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Capacity; what exactly is </a:t>
            </a:r>
            <a:r>
              <a:rPr lang="en-US" dirty="0" err="1" smtClean="0"/>
              <a:t>bw</a:t>
            </a:r>
            <a:r>
              <a:rPr lang="en-US" dirty="0" smtClean="0"/>
              <a:t>/latency,</a:t>
            </a:r>
            <a:r>
              <a:rPr lang="en-US" baseline="0" dirty="0" smtClean="0"/>
              <a:t>   bit/s over averaging interval</a:t>
            </a:r>
          </a:p>
          <a:p>
            <a:endParaRPr lang="en-US" baseline="0" dirty="0" smtClean="0"/>
          </a:p>
          <a:p>
            <a:r>
              <a:rPr lang="en-US" baseline="0" dirty="0" smtClean="0"/>
              <a:t>Define what we mean by applications : mention that we’re looking at application platforms, want to run wide variety of applications on the platform, need to make sure they will work on the platform</a:t>
            </a:r>
          </a:p>
          <a:p>
            <a:endParaRPr lang="en-US" baseline="0" dirty="0" smtClean="0"/>
          </a:p>
          <a:p>
            <a:r>
              <a:rPr lang="en-US" baseline="0" dirty="0" smtClean="0"/>
              <a:t>Make sure to keep distinction between network/system/application</a:t>
            </a:r>
            <a:endParaRPr lang="en-US" dirty="0" smtClean="0"/>
          </a:p>
          <a:p>
            <a:endParaRPr lang="en-US" dirty="0" smtClean="0"/>
          </a:p>
          <a:p>
            <a:endParaRPr lang="en-US" dirty="0" smtClean="0"/>
          </a:p>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47</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48</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Mention specific accuracy issue (mention why the built </a:t>
            </a:r>
            <a:r>
              <a:rPr lang="en-US" baseline="0" dirty="0" err="1" smtClean="0"/>
              <a:t>emulab</a:t>
            </a:r>
            <a:r>
              <a:rPr lang="en-US" baseline="0" dirty="0" smtClean="0"/>
              <a:t>)</a:t>
            </a:r>
          </a:p>
          <a:p>
            <a:endParaRPr lang="en-US" baseline="0" dirty="0" smtClean="0"/>
          </a:p>
          <a:p>
            <a:r>
              <a:rPr lang="en-US" baseline="0" dirty="0" smtClean="0"/>
              <a:t>Don’t model channel interference : need to state this</a:t>
            </a:r>
          </a:p>
          <a:p>
            <a:endParaRPr lang="en-US" baseline="0" dirty="0" smtClean="0"/>
          </a:p>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p>
          <a:p>
            <a:endParaRPr lang="en-US" baseline="0" dirty="0" smtClean="0"/>
          </a:p>
          <a:p>
            <a:r>
              <a:rPr lang="en-US" baseline="0" dirty="0" smtClean="0"/>
              <a:t>Stick to probabilistic; not stochastic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exactly what (min,+)-calculus</a:t>
            </a:r>
            <a:r>
              <a:rPr lang="en-US" baseline="0" dirty="0" smtClean="0"/>
              <a:t> is</a:t>
            </a:r>
          </a:p>
          <a:p>
            <a:r>
              <a:rPr lang="en-US" baseline="0" dirty="0" smtClean="0"/>
              <a:t>Make sure to mention it’s not the same convolution</a:t>
            </a:r>
          </a:p>
          <a:p>
            <a:r>
              <a:rPr lang="en-US" baseline="0" dirty="0" smtClean="0"/>
              <a:t>Mention exactly the backlog and why it exists (simple explanation is better)</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7</a:t>
            </a:fld>
            <a:endParaRPr lang="en-US"/>
          </a:p>
        </p:txBody>
      </p:sp>
    </p:spTree>
    <p:extLst>
      <p:ext uri="{BB962C8B-B14F-4D97-AF65-F5344CB8AC3E}">
        <p14:creationId xmlns:p14="http://schemas.microsoft.com/office/powerpoint/2010/main" val="2908545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10</a:t>
            </a:fld>
            <a:endParaRPr lang="en-US"/>
          </a:p>
        </p:txBody>
      </p:sp>
    </p:spTree>
    <p:extLst>
      <p:ext uri="{BB962C8B-B14F-4D97-AF65-F5344CB8AC3E}">
        <p14:creationId xmlns:p14="http://schemas.microsoft.com/office/powerpoint/2010/main" val="265186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a:t>
            </a:r>
            <a:r>
              <a:rPr lang="en-US" baseline="0" dirty="0" smtClean="0"/>
              <a:t> </a:t>
            </a:r>
            <a:r>
              <a:rPr lang="en-US" baseline="0" dirty="0" smtClean="0"/>
              <a:t>system to network</a:t>
            </a:r>
          </a:p>
          <a:p>
            <a:endParaRPr lang="en-US" baseline="0" dirty="0" smtClean="0"/>
          </a:p>
          <a:p>
            <a:r>
              <a:rPr lang="en-US" baseline="0" dirty="0" smtClean="0"/>
              <a:t>Spend time on the figure; really explain it</a:t>
            </a:r>
          </a:p>
          <a:p>
            <a:endParaRPr lang="en-US" baseline="0" dirty="0" smtClean="0"/>
          </a:p>
          <a:p>
            <a:r>
              <a:rPr lang="en-US" baseline="0" dirty="0" smtClean="0"/>
              <a:t>Make distinction between network/application &amp; system</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2015-10-13</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2015-10-13</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Autofit/>
          </a:bodyPr>
          <a:lstStyle/>
          <a:p>
            <a:r>
              <a:rPr lang="en-US" sz="1400" dirty="0" smtClean="0"/>
              <a:t>To address the issues described above, we have developed a network modeling paradigm similar to Network Calculus’ arrival curves and service curves,</a:t>
            </a:r>
            <a:r>
              <a:rPr lang="en-US" sz="1400" dirty="0"/>
              <a:t> </a:t>
            </a:r>
            <a:r>
              <a:rPr lang="en-US" sz="1400" dirty="0" smtClean="0"/>
              <a:t>called</a:t>
            </a:r>
            <a:r>
              <a:rPr lang="en-US" sz="1400" dirty="0"/>
              <a:t> </a:t>
            </a:r>
            <a:r>
              <a:rPr lang="en-US" sz="1400" b="1" i="1" dirty="0" smtClean="0"/>
              <a:t>P</a:t>
            </a:r>
            <a:r>
              <a:rPr lang="en-US" sz="1400" i="1" dirty="0" smtClean="0"/>
              <a:t>recise </a:t>
            </a:r>
            <a:r>
              <a:rPr lang="en-US" sz="1400" b="1" i="1" dirty="0" smtClean="0"/>
              <a:t>N</a:t>
            </a:r>
            <a:r>
              <a:rPr lang="en-US" sz="1400" i="1" dirty="0" smtClean="0"/>
              <a:t>etwork </a:t>
            </a:r>
            <a:r>
              <a:rPr lang="en-US" sz="1400" b="1" i="1" dirty="0" smtClean="0"/>
              <a:t>P</a:t>
            </a:r>
            <a:r>
              <a:rPr lang="en-US" sz="1400" i="1" dirty="0" smtClean="0"/>
              <a:t>erformance </a:t>
            </a:r>
            <a:r>
              <a:rPr lang="en-US" sz="1400" b="1" i="1" dirty="0" smtClean="0"/>
              <a:t>P</a:t>
            </a:r>
            <a:r>
              <a:rPr lang="en-US" sz="1400" i="1" dirty="0" smtClean="0"/>
              <a:t>rediction </a:t>
            </a:r>
            <a:r>
              <a:rPr lang="en-US" sz="1400" dirty="0" smtClean="0"/>
              <a:t>(</a:t>
            </a:r>
            <a:r>
              <a:rPr lang="en-US" sz="1400" b="1" dirty="0" smtClean="0"/>
              <a:t>PNP</a:t>
            </a:r>
            <a:r>
              <a:rPr lang="en-US" sz="1400" b="1" baseline="30000" dirty="0" smtClean="0"/>
              <a:t>2</a:t>
            </a:r>
            <a:r>
              <a:rPr lang="en-US" sz="1400" b="1" dirty="0" smtClean="0"/>
              <a:t>)</a:t>
            </a:r>
          </a:p>
          <a:p>
            <a:r>
              <a:rPr lang="en-US" sz="1400" dirty="0" smtClean="0"/>
              <a:t>In contrast to Network Calculus, we precisely model the network traffic as a function of time, i.e. bits produced or serviced as functions of time</a:t>
            </a:r>
          </a:p>
          <a:p>
            <a:r>
              <a:rPr lang="en-US" sz="1400" dirty="0" smtClean="0"/>
              <a:t>Convolve the</a:t>
            </a:r>
            <a:r>
              <a:rPr lang="en-US" sz="1400" dirty="0"/>
              <a:t> </a:t>
            </a:r>
            <a:r>
              <a:rPr lang="en-US" sz="1400" dirty="0" smtClean="0"/>
              <a:t>application</a:t>
            </a:r>
            <a:r>
              <a:rPr lang="en-US" sz="1400" dirty="0"/>
              <a:t> </a:t>
            </a:r>
            <a:r>
              <a:rPr lang="en-US" sz="1400" dirty="0" smtClean="0"/>
              <a:t>data</a:t>
            </a:r>
            <a:r>
              <a:rPr lang="en-US" sz="1400" dirty="0"/>
              <a:t> </a:t>
            </a:r>
            <a:r>
              <a:rPr lang="en-US" sz="1400" dirty="0" smtClean="0"/>
              <a:t>profile</a:t>
            </a:r>
            <a:r>
              <a:rPr lang="en-US" sz="1400" dirty="0"/>
              <a:t> </a:t>
            </a:r>
            <a:r>
              <a:rPr lang="en-US" sz="1400" dirty="0" smtClean="0"/>
              <a:t>with</a:t>
            </a:r>
            <a:r>
              <a:rPr lang="en-US" sz="1400" dirty="0"/>
              <a:t> </a:t>
            </a:r>
            <a:r>
              <a:rPr lang="en-US" sz="1400" dirty="0" smtClean="0"/>
              <a:t>the</a:t>
            </a:r>
            <a:r>
              <a:rPr lang="en-US" sz="1400" dirty="0"/>
              <a:t> </a:t>
            </a:r>
            <a:r>
              <a:rPr lang="en-US" sz="1400" dirty="0" smtClean="0"/>
              <a:t>system</a:t>
            </a:r>
            <a:r>
              <a:rPr lang="en-US" sz="1400" dirty="0"/>
              <a:t> </a:t>
            </a:r>
            <a:r>
              <a:rPr lang="en-US" sz="1400" dirty="0" smtClean="0"/>
              <a:t>network</a:t>
            </a:r>
            <a:r>
              <a:rPr lang="en-US" sz="1400" dirty="0"/>
              <a:t> </a:t>
            </a:r>
            <a:r>
              <a:rPr lang="en-US" sz="1400" dirty="0" smtClean="0"/>
              <a:t>service</a:t>
            </a:r>
            <a:r>
              <a:rPr lang="en-US" sz="1400" dirty="0"/>
              <a:t> </a:t>
            </a:r>
            <a:r>
              <a:rPr lang="en-US" sz="1400" dirty="0" smtClean="0"/>
              <a:t>profile</a:t>
            </a:r>
            <a:r>
              <a:rPr lang="en-US" sz="1400" dirty="0"/>
              <a:t> </a:t>
            </a:r>
            <a:r>
              <a:rPr lang="en-US" sz="1400" dirty="0" smtClean="0"/>
              <a:t>to</a:t>
            </a:r>
            <a:r>
              <a:rPr lang="en-US" sz="1400" dirty="0"/>
              <a:t> </a:t>
            </a:r>
            <a:r>
              <a:rPr lang="en-US" sz="1400" dirty="0" smtClean="0"/>
              <a:t>obtain</a:t>
            </a:r>
            <a:r>
              <a:rPr lang="en-US" sz="1400" dirty="0"/>
              <a:t> </a:t>
            </a:r>
            <a:r>
              <a:rPr lang="en-US" sz="1400" dirty="0" smtClean="0"/>
              <a:t>transmitted data profile</a:t>
            </a:r>
          </a:p>
          <a:p>
            <a:pPr lvl="1"/>
            <a:r>
              <a:rPr lang="en-US" sz="1200" i="1" dirty="0" smtClean="0"/>
              <a:t>r[t]</a:t>
            </a:r>
            <a:r>
              <a:rPr lang="en-US" sz="1200" dirty="0"/>
              <a:t> </a:t>
            </a:r>
            <a:r>
              <a:rPr lang="en-US" sz="1200" dirty="0" smtClean="0"/>
              <a:t>:</a:t>
            </a:r>
            <a:r>
              <a:rPr lang="en-US" sz="1200" dirty="0"/>
              <a:t> </a:t>
            </a:r>
            <a:r>
              <a:rPr lang="en-US" sz="1200" dirty="0" smtClean="0"/>
              <a:t>application</a:t>
            </a:r>
            <a:r>
              <a:rPr lang="en-US" sz="1200" dirty="0"/>
              <a:t> </a:t>
            </a:r>
            <a:r>
              <a:rPr lang="en-US" sz="1200" dirty="0" smtClean="0"/>
              <a:t>data</a:t>
            </a:r>
            <a:r>
              <a:rPr lang="en-US" sz="1200" dirty="0"/>
              <a:t> </a:t>
            </a:r>
            <a:r>
              <a:rPr lang="en-US" sz="1200" dirty="0" smtClean="0"/>
              <a:t>profile</a:t>
            </a:r>
          </a:p>
          <a:p>
            <a:pPr lvl="1"/>
            <a:r>
              <a:rPr lang="en-US" sz="1200" i="1" dirty="0" smtClean="0"/>
              <a:t>p[t]</a:t>
            </a:r>
            <a:r>
              <a:rPr lang="en-US" sz="1200" dirty="0" smtClean="0"/>
              <a:t> : system link capacity profile</a:t>
            </a:r>
          </a:p>
          <a:p>
            <a:pPr lvl="1"/>
            <a:r>
              <a:rPr lang="en-US" sz="1200" i="1" dirty="0" smtClean="0"/>
              <a:t>l[t]</a:t>
            </a:r>
            <a:r>
              <a:rPr lang="en-US" sz="1200" dirty="0" smtClean="0"/>
              <a:t> : the link transmitted data profile</a:t>
            </a:r>
          </a:p>
          <a:p>
            <a:r>
              <a:rPr lang="en-US" sz="1400" dirty="0" smtClean="0"/>
              <a:t>Assumptions:</a:t>
            </a:r>
          </a:p>
          <a:p>
            <a:pPr lvl="1"/>
            <a:r>
              <a:rPr lang="en-US" sz="1200" dirty="0"/>
              <a:t>K</a:t>
            </a:r>
            <a:r>
              <a:rPr lang="en-US" sz="1200" dirty="0" smtClean="0"/>
              <a:t>now </a:t>
            </a:r>
            <a:r>
              <a:rPr lang="en-US" sz="1200" dirty="0"/>
              <a:t>at design-time how the application </a:t>
            </a:r>
            <a:r>
              <a:rPr lang="en-US" sz="1200" dirty="0" smtClean="0"/>
              <a:t>and </a:t>
            </a:r>
            <a:r>
              <a:rPr lang="en-US" sz="1200" dirty="0"/>
              <a:t>the network will perform</a:t>
            </a:r>
          </a:p>
          <a:p>
            <a:pPr lvl="1"/>
            <a:r>
              <a:rPr lang="en-US" sz="1200" dirty="0"/>
              <a:t>Time-Synchronization between the nodes</a:t>
            </a:r>
          </a:p>
          <a:p>
            <a:pPr lvl="1"/>
            <a:r>
              <a:rPr lang="en-US" sz="1200" dirty="0"/>
              <a:t>State-less transmission protocols, e.g. UDP</a:t>
            </a:r>
          </a:p>
          <a:p>
            <a:pPr lvl="1"/>
            <a:r>
              <a:rPr lang="en-US" sz="1200" dirty="0"/>
              <a:t>No packet loss or transmission errors</a:t>
            </a:r>
          </a:p>
          <a:p>
            <a:endParaRPr lang="en-US" sz="1400" dirty="0"/>
          </a:p>
        </p:txBody>
      </p:sp>
      <p:pic>
        <p:nvPicPr>
          <p:cNvPr id="6" name="Picture 5"/>
          <p:cNvPicPr>
            <a:picLocks noChangeAspect="1"/>
          </p:cNvPicPr>
          <p:nvPr/>
        </p:nvPicPr>
        <p:blipFill>
          <a:blip r:embed="rId3"/>
          <a:stretch>
            <a:fillRect/>
          </a:stretch>
        </p:blipFill>
        <p:spPr>
          <a:xfrm>
            <a:off x="4934964" y="5105399"/>
            <a:ext cx="3477515" cy="1733551"/>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pic>
        <p:nvPicPr>
          <p:cNvPr id="4" name="Picture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946150" y="2012018"/>
            <a:ext cx="6446838" cy="3984901"/>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806244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1189" y="2956966"/>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1" y="2956966"/>
            <a:ext cx="3367411"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1189"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6801"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a:t>
                          </a:r>
                          <a:r>
                            <a:rPr lang="en-US" sz="1200" dirty="0" smtClean="0"/>
                            <a:t>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74776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
        <p:nvSpPr>
          <p:cNvPr id="12" name="TextBox 11"/>
          <p:cNvSpPr txBox="1"/>
          <p:nvPr/>
        </p:nvSpPr>
        <p:spPr>
          <a:xfrm>
            <a:off x="225648" y="335151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1" y="882584"/>
            <a:ext cx="7041570" cy="530719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8881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68580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4148" y="764664"/>
            <a:ext cx="7190064" cy="541911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328955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spTree>
    <p:extLst>
      <p:ext uri="{BB962C8B-B14F-4D97-AF65-F5344CB8AC3E}">
        <p14:creationId xmlns:p14="http://schemas.microsoft.com/office/powerpoint/2010/main" val="897954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85800"/>
            <a:ext cx="8153398" cy="56388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1" y="806470"/>
            <a:ext cx="7161334" cy="539746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3205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3376809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09600"/>
            <a:ext cx="8229598" cy="57150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29854" y="739538"/>
            <a:ext cx="7237845" cy="545512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2824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2460632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343398" y="4121180"/>
            <a:ext cx="3429002"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398" y="1532194"/>
            <a:ext cx="3435062" cy="258898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3398" y="1536762"/>
            <a:ext cx="3429000" cy="2584419"/>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4398" y="4121181"/>
            <a:ext cx="342900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6830" y="4186931"/>
            <a:ext cx="3510267"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564" y="1541262"/>
            <a:ext cx="3510267"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829" y="1541262"/>
            <a:ext cx="3510267"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564" y="4186931"/>
            <a:ext cx="3510267"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system, a repeating function</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system, a repeating function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from the system</a:t>
                </a:r>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system 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system 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system 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smtClean="0"/>
                  <a:t>Time Division Multiple Access (TDMA) is a Medium Access Control (MAC) protocol designed to minimize the number of packet collisions</a:t>
                </a:r>
              </a:p>
              <a:p>
                <a:pPr lvl="1"/>
                <a:r>
                  <a:rPr lang="en-US" dirty="0" smtClean="0"/>
                  <a:t>Allocates time slices to each transmitter during which only they are allowed to send</a:t>
                </a:r>
              </a:p>
              <a:p>
                <a:pPr lvl="1"/>
                <a:r>
                  <a:rPr lang="en-US" dirty="0" smtClean="0"/>
                  <a:t>The sequence of time slices repeats with a certain period</a:t>
                </a:r>
              </a:p>
              <a:p>
                <a:pPr lvl="1"/>
                <a:r>
                  <a:rPr lang="en-US" dirty="0" smtClean="0"/>
                  <a:t>MAC layer protocols can affect the performance of the application adversely and so must be taken into account when analyzing the system</a:t>
                </a:r>
              </a:p>
              <a:p>
                <a:r>
                  <a:rPr lang="en-US" dirty="0" smtClean="0"/>
                  <a:t>By integrating such low-level protocol behavior models into the system model, we can more precisely predict the performance of the applications on the system</a:t>
                </a:r>
              </a:p>
              <a:p>
                <a:r>
                  <a:rPr lang="en-US" dirty="0" smtClean="0"/>
                  <a:t>Given:</a:t>
                </a:r>
              </a:p>
              <a:p>
                <a:pPr lvl="1"/>
                <a14:m>
                  <m:oMath xmlns:m="http://schemas.openxmlformats.org/officeDocument/2006/math">
                    <m:r>
                      <a:rPr lang="en-US" b="0" i="1" smtClean="0">
                        <a:latin typeface="Cambria Math" panose="02040503050406030204" pitchFamily="18" charset="0"/>
                      </a:rPr>
                      <m:t>𝑇</m:t>
                    </m:r>
                  </m:oMath>
                </a14:m>
                <a:r>
                  <a:rPr lang="en-US" dirty="0" smtClean="0"/>
                  <a:t>: the period of the TDMA schedule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the duration of node </a:t>
                </a:r>
                <a14:m>
                  <m:oMath xmlns:m="http://schemas.openxmlformats.org/officeDocument/2006/math">
                    <m:r>
                      <a:rPr lang="en-US" b="0" i="1" smtClean="0">
                        <a:latin typeface="Cambria Math" panose="02040503050406030204" pitchFamily="18" charset="0"/>
                      </a:rPr>
                      <m:t>𝑛</m:t>
                    </m:r>
                  </m:oMath>
                </a14:m>
                <a:r>
                  <a:rPr lang="en-US" dirty="0" smtClean="0"/>
                  <a:t>’s TDMA slot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oMath>
                </a14:m>
                <a:r>
                  <a:rPr lang="en-US" dirty="0" smtClean="0"/>
                  <a:t>: the bandwidth available to node </a:t>
                </a:r>
                <a14:m>
                  <m:oMath xmlns:m="http://schemas.openxmlformats.org/officeDocument/2006/math">
                    <m:r>
                      <a:rPr lang="en-US" b="0" i="1" smtClean="0">
                        <a:latin typeface="Cambria Math" panose="02040503050406030204" pitchFamily="18" charset="0"/>
                      </a:rPr>
                      <m:t>𝑛</m:t>
                    </m:r>
                  </m:oMath>
                </a14:m>
                <a:r>
                  <a:rPr lang="en-US" dirty="0" smtClean="0"/>
                  <a:t> during its slot</a:t>
                </a:r>
              </a:p>
              <a:p>
                <a:r>
                  <a:rPr lang="en-US" dirty="0" smtClean="0"/>
                  <a:t>We calculate: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r>
                  <a:rPr lang="en-US" dirty="0" smtClean="0"/>
                  <a:t>: the perceived bandwidth available to the node during the TDMA period</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the change in the predicted delay experienced by application traffic</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the change in the predicted buffer space required for the application</a:t>
                </a:r>
              </a:p>
              <a:p>
                <a:endParaRPr lang="en-US" dirty="0" smtClean="0"/>
              </a:p>
              <a:p>
                <a:pPr lvl="1"/>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1541" r="-7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6" y="3983731"/>
            <a:ext cx="3810000" cy="28715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3983731"/>
            <a:ext cx="3813573" cy="2874269"/>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2362199"/>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2362199"/>
              </a:xfr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To determine the way in which a node provides network capacity to its applications, we assign each application flow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are serviced in the system in </a:t>
                </a:r>
                <a:r>
                  <a:rPr lang="en-US" b="1" dirty="0" smtClean="0"/>
                  <a:t>strict order </a:t>
                </a:r>
                <a:r>
                  <a:rPr lang="en-US" dirty="0" smtClean="0"/>
                  <a:t>of decreasing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5" t="-1261" r="-2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Goal: incorporate network delays into the analysis, e.g. transmission delay, protocol processing delay, etc.</a:t>
                </a:r>
              </a:p>
              <a:p>
                <a:r>
                  <a:rPr lang="en-US" dirty="0" smtClean="0"/>
                  <a:t>We model latency as a </a:t>
                </a:r>
                <a:r>
                  <a:rPr lang="en-US" i="1" dirty="0" smtClean="0"/>
                  <a:t>linear </a:t>
                </a:r>
                <a:r>
                  <a:rPr lang="en-US" dirty="0" smtClean="0"/>
                  <a:t>continuous function of time, which may be its own profile or be composed together with another profile, e.g. a link profile</a:t>
                </a:r>
              </a:p>
              <a:p>
                <a:r>
                  <a:rPr lang="en-US" dirty="0" smtClean="0"/>
                  <a:t>Given:</a:t>
                </a:r>
              </a:p>
              <a:p>
                <a:pPr lvl="1"/>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data’s profile which is being delayed, e.g. on a network link</a:t>
                </a:r>
              </a:p>
              <a:p>
                <a:pPr lvl="1"/>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delay profile describing latency as a function of time</a:t>
                </a:r>
              </a:p>
              <a:p>
                <a:pPr lvl="1"/>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received profile describing the data vs. time as it is received after being delayed</a:t>
                </a:r>
              </a:p>
              <a:p>
                <a:r>
                  <a:rPr lang="en-US" dirty="0" smtClean="0"/>
                  <a:t>With this modeling semantics, convolution with a delay profile becomes:</a:t>
                </a:r>
                <a:br>
                  <a:rPr lang="en-US" dirty="0" smtClean="0"/>
                </a:br>
                <a14:m>
                  <m:oMath xmlns:m="http://schemas.openxmlformats.org/officeDocument/2006/math">
                    <m:r>
                      <a:rPr lang="en-US" b="0" i="1" smtClean="0">
                        <a:latin typeface="Cambria Math" panose="02040503050406030204" pitchFamily="18" charset="0"/>
                      </a:rPr>
                      <m:t>𝑟</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𝛿</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6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support for analysis of routed networks</a:t>
            </a:r>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pic>
        <p:nvPicPr>
          <p:cNvPr id="5" name="Picture 4"/>
          <p:cNvPicPr>
            <a:picLocks noChangeAspect="1"/>
          </p:cNvPicPr>
          <p:nvPr/>
        </p:nvPicPr>
        <p:blipFill>
          <a:blip r:embed="rId3"/>
          <a:stretch>
            <a:fillRect/>
          </a:stretch>
        </p:blipFill>
        <p:spPr>
          <a:xfrm>
            <a:off x="4060827" y="1600200"/>
            <a:ext cx="4331769" cy="5257800"/>
          </a:xfrm>
          <a:prstGeom prst="rect">
            <a:avLst/>
          </a:prstGeom>
        </p:spPr>
      </p:pic>
      <p:sp>
        <p:nvSpPr>
          <p:cNvPr id="6" name="Content Placeholder 5"/>
          <p:cNvSpPr>
            <a:spLocks noGrp="1"/>
          </p:cNvSpPr>
          <p:nvPr>
            <p:ph idx="1"/>
          </p:nvPr>
        </p:nvSpPr>
        <p:spPr>
          <a:xfrm>
            <a:off x="946404" y="1828801"/>
            <a:ext cx="3114423" cy="4351337"/>
          </a:xfrm>
        </p:spPr>
        <p:txBody>
          <a:bodyPr>
            <a:normAutofit lnSpcReduction="10000"/>
          </a:bodyPr>
          <a:lstStyle/>
          <a:p>
            <a:r>
              <a:rPr lang="en-US" dirty="0" smtClean="0"/>
              <a:t>Using these system definitions, we can iteratively analyze 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receiver or provided profile</a:t>
            </a:r>
          </a:p>
          <a:p>
            <a:r>
              <a:rPr lang="en-US" dirty="0" smtClean="0"/>
              <a:t>Handles interfering, independent flows</a:t>
            </a:r>
          </a:p>
          <a:p>
            <a:pPr lvl="1"/>
            <a:r>
              <a:rPr lang="en-US" dirty="0" smtClean="0"/>
              <a:t>E.g. two routed flows passing through the same router along different paths</a:t>
            </a:r>
            <a:endParaRPr lang="en-US" dirty="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3430" y="1828800"/>
            <a:ext cx="5772277" cy="4351338"/>
          </a:xfrm>
        </p:spPr>
      </p:pic>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PNP</a:t>
            </a:r>
            <a:r>
              <a:rPr lang="en-US" sz="3200" baseline="30000" dirty="0" smtClean="0"/>
              <a:t>2</a:t>
            </a:r>
            <a:r>
              <a:rPr lang="en-US" sz="3200" dirty="0" smtClean="0"/>
              <a:t> Run-Time </a:t>
            </a:r>
            <a:br>
              <a:rPr lang="en-US" sz="3200" dirty="0" smtClean="0"/>
            </a:br>
            <a:r>
              <a:rPr lang="en-US" sz="3200" dirty="0" smtClean="0"/>
              <a:t>Measurement, Detection, </a:t>
            </a:r>
            <a:br>
              <a:rPr lang="en-US" sz="3200" dirty="0" smtClean="0"/>
            </a:br>
            <a:r>
              <a:rPr lang="en-US" sz="3200" dirty="0" smtClean="0"/>
              <a:t>Enforcement</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0"/>
            <a:ext cx="3505200" cy="2358487"/>
          </a:xfrm>
          <a:prstGeom prst="roundRect">
            <a:avLst>
              <a:gd name="adj" fmla="val 8594"/>
            </a:avLst>
          </a:prstGeom>
          <a:solidFill>
            <a:srgbClr val="FFFFFF">
              <a:shade val="85000"/>
            </a:srgbClr>
          </a:solidFill>
          <a:ln>
            <a:noFill/>
          </a:ln>
          <a:effectLst/>
        </p:spPr>
      </p:pic>
      <p:sp>
        <p:nvSpPr>
          <p:cNvPr id="3" name="Content Placeholder 2"/>
          <p:cNvSpPr>
            <a:spLocks noGrp="1"/>
          </p:cNvSpPr>
          <p:nvPr>
            <p:ph idx="1"/>
          </p:nvPr>
        </p:nvSpPr>
        <p:spPr/>
        <p:txBody>
          <a:bodyPr>
            <a:noAutofit/>
          </a:bodyPr>
          <a:lstStyle/>
          <a:p>
            <a:r>
              <a:rPr lang="en-US" sz="1600" dirty="0" smtClean="0"/>
              <a:t>Can our design-time modeling and analysis </a:t>
            </a:r>
            <a:br>
              <a:rPr lang="en-US" sz="1600" dirty="0" smtClean="0"/>
            </a:br>
            <a:r>
              <a:rPr lang="en-US" sz="1600" dirty="0" smtClean="0"/>
              <a:t>better inform our run-time implementation?</a:t>
            </a:r>
          </a:p>
          <a:p>
            <a:r>
              <a:rPr lang="en-US" sz="1600" dirty="0" smtClean="0"/>
              <a:t>Integrate design-time models and semantics into </a:t>
            </a:r>
            <a:br>
              <a:rPr lang="en-US" sz="1600" dirty="0" smtClean="0"/>
            </a:br>
            <a:r>
              <a:rPr lang="en-US" sz="1600" dirty="0" smtClean="0"/>
              <a:t>run-time software component-based middleware</a:t>
            </a:r>
          </a:p>
          <a:p>
            <a:pPr lvl="1"/>
            <a:r>
              <a:rPr lang="en-US" dirty="0" smtClean="0"/>
              <a:t>Component is the smallest deployable part of an application containing:</a:t>
            </a:r>
          </a:p>
          <a:p>
            <a:pPr lvl="2"/>
            <a:r>
              <a:rPr lang="en-US" dirty="0" smtClean="0"/>
              <a:t>Timers: where a timer provides a periodic event trigger to the component</a:t>
            </a:r>
          </a:p>
          <a:p>
            <a:pPr lvl="2"/>
            <a:r>
              <a:rPr lang="en-US" dirty="0" err="1" smtClean="0"/>
              <a:t>Input/Output</a:t>
            </a:r>
            <a:r>
              <a:rPr lang="en-US" dirty="0" smtClean="0"/>
              <a:t> ports; we’re specifically focusing on publish/subscribe</a:t>
            </a:r>
          </a:p>
          <a:p>
            <a:pPr lvl="2"/>
            <a:r>
              <a:rPr lang="en-US" dirty="0" smtClean="0"/>
              <a:t>A single thread which executes all events for the component in FIFO order without preemption</a:t>
            </a:r>
          </a:p>
          <a:p>
            <a:r>
              <a:rPr lang="en-US" sz="1600" dirty="0" smtClean="0"/>
              <a:t>An application is a grouping of components and a set of mappings between their ports</a:t>
            </a:r>
          </a:p>
          <a:p>
            <a:r>
              <a:rPr lang="en-US" sz="1600" dirty="0" smtClean="0"/>
              <a:t>A deployment contains the hardware nodes and maps components to the nodes</a:t>
            </a:r>
          </a:p>
        </p:txBody>
      </p:sp>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1144" y="1711072"/>
            <a:ext cx="4562856" cy="3422142"/>
          </a:xfrm>
          <a:prstGeom prst="rect">
            <a:avLst/>
          </a:prstGeom>
        </p:spPr>
      </p:pic>
      <p:sp>
        <p:nvSpPr>
          <p:cNvPr id="3" name="Content Placeholder 2"/>
          <p:cNvSpPr>
            <a:spLocks noGrp="1"/>
          </p:cNvSpPr>
          <p:nvPr>
            <p:ph idx="1"/>
          </p:nvPr>
        </p:nvSpPr>
        <p:spPr>
          <a:xfrm>
            <a:off x="946404" y="1828801"/>
            <a:ext cx="3777996" cy="4351337"/>
          </a:xfrm>
        </p:spPr>
        <p:txBody>
          <a:bodyPr>
            <a:normAutofit/>
          </a:bodyPr>
          <a:lstStyle/>
          <a:p>
            <a:r>
              <a:rPr lang="en-US" dirty="0" smtClean="0"/>
              <a:t>Integrated measurement and enforcement code into the middleware on the sender side</a:t>
            </a:r>
          </a:p>
          <a:p>
            <a:pPr lvl="1"/>
            <a:r>
              <a:rPr lang="en-US" dirty="0" smtClean="0"/>
              <a:t>All application traffic must go through the middleware</a:t>
            </a:r>
          </a:p>
          <a:p>
            <a:pPr lvl="1"/>
            <a:r>
              <a:rPr lang="en-US" dirty="0" smtClean="0"/>
              <a:t>If the traffic does not conform to the application’s profile the middleware discards it and throws an error to the application</a:t>
            </a:r>
          </a:p>
          <a:p>
            <a:r>
              <a:rPr lang="en-US" dirty="0" smtClean="0"/>
              <a:t>Sender and receiver code automatically record the measurements of traffic that is sent/received</a:t>
            </a:r>
          </a:p>
        </p:txBody>
      </p:sp>
    </p:spTree>
    <p:extLst>
      <p:ext uri="{BB962C8B-B14F-4D97-AF65-F5344CB8AC3E}">
        <p14:creationId xmlns:p14="http://schemas.microsoft.com/office/powerpoint/2010/main" val="12363878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73" y="3352800"/>
            <a:ext cx="5760381" cy="3239810"/>
          </a:xfrm>
          <a:prstGeom prst="rect">
            <a:avLst/>
          </a:prstGeom>
        </p:spPr>
      </p:pic>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Developed traffic production code which runs in the application and produces traffic according to the sender profile</a:t>
            </a:r>
          </a:p>
          <a:p>
            <a:r>
              <a:rPr lang="en-US" dirty="0" smtClean="0"/>
              <a:t>Similar code in the receiver which pulls data from the receiver’s buffer according to the receiver’s profile</a:t>
            </a:r>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6751562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DDoS are generally classified as excessive traffic from a large amount of (possibly heterogeneous) sources targeted towards a single point or a single group</a:t>
            </a:r>
          </a:p>
          <a:p>
            <a:r>
              <a:rPr lang="en-US" dirty="0" smtClean="0"/>
              <a:t>The receiver has a finite receive buffer and a specified profile governing the rate at which it can pull data from the buffer</a:t>
            </a:r>
          </a:p>
          <a:p>
            <a:pPr lvl="1"/>
            <a:r>
              <a:rPr lang="en-US" dirty="0" smtClean="0"/>
              <a:t>Senders who send too much data may cause the buffer to fill up, causing data from well-behaved senders to be lost</a:t>
            </a:r>
          </a:p>
          <a:p>
            <a:pPr lvl="1"/>
            <a:r>
              <a:rPr lang="en-US" dirty="0" smtClean="0"/>
              <a:t>If we can detect which senders are misbehaving and prevent them from sending, well-behaved senders will not see any degradation of service</a:t>
            </a:r>
          </a:p>
          <a:p>
            <a:r>
              <a:rPr lang="en-US" dirty="0"/>
              <a:t>Developed an out-of-band (OOB) communications channel from the sender middleware to the receiver middleware</a:t>
            </a:r>
          </a:p>
          <a:p>
            <a:pPr lvl="1"/>
            <a:r>
              <a:rPr lang="en-US" dirty="0"/>
              <a:t>Invisible to the application</a:t>
            </a:r>
          </a:p>
          <a:p>
            <a:pPr lvl="1"/>
            <a:r>
              <a:rPr lang="en-US" dirty="0"/>
              <a:t>Allows the receiver to communicate with and control the sender’s </a:t>
            </a:r>
            <a:r>
              <a:rPr lang="en-US" dirty="0" smtClean="0"/>
              <a:t>middleware</a:t>
            </a:r>
          </a:p>
          <a:p>
            <a:r>
              <a:rPr lang="en-US" dirty="0" smtClean="0"/>
              <a:t>Works because we know precisely the correct behavior of applications and we know all of the communication </a:t>
            </a:r>
            <a:r>
              <a:rPr lang="en-US" dirty="0" smtClean="0"/>
              <a:t>patterns and we have a trusted middleware</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92984" y="3245620"/>
            <a:ext cx="5153361" cy="3231380"/>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Algorithm on the receiver for determining which senders are sending too much data to the receiver</a:t>
            </a:r>
            <a:endParaRPr lang="en-US" dirty="0"/>
          </a:p>
          <a:p>
            <a:pPr lvl="1"/>
            <a:r>
              <a:rPr lang="en-US" dirty="0" smtClean="0"/>
              <a:t>Receiver knows the profiles of all of its senders</a:t>
            </a:r>
          </a:p>
          <a:p>
            <a:pPr lvl="1"/>
            <a:r>
              <a:rPr lang="en-US" dirty="0" smtClean="0"/>
              <a:t>When the buffer is emptied (or at some other condition) the senders can be re-enabled</a:t>
            </a:r>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19423255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1600199"/>
          </a:xfrm>
        </p:spPr>
        <p:txBody>
          <a:bodyPr>
            <a:normAutofit fontScale="77500" lnSpcReduction="20000"/>
          </a:bodyPr>
          <a:lstStyle/>
          <a:p>
            <a:r>
              <a:rPr lang="en-US" dirty="0" smtClean="0"/>
              <a:t>Developed test application with multiple communications flows</a:t>
            </a:r>
          </a:p>
          <a:p>
            <a:r>
              <a:rPr lang="en-US" dirty="0" smtClean="0"/>
              <a:t>Some of the senders are configured to misbehave</a:t>
            </a:r>
          </a:p>
          <a:p>
            <a:pPr lvl="1"/>
            <a:r>
              <a:rPr lang="en-US" dirty="0" smtClean="0"/>
              <a:t>Receiver’s buffer would overflow and the good senders’ data would be dropped</a:t>
            </a:r>
          </a:p>
          <a:p>
            <a:r>
              <a:rPr lang="en-US" dirty="0" smtClean="0"/>
              <a:t>Using our OOB channel, we automatically detect the misbehaving senders, stop them from sending, and prevent the buffer from overflowing</a:t>
            </a:r>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413" y="3429000"/>
            <a:ext cx="4527461" cy="3370810"/>
          </a:xfrm>
          <a:prstGeom prst="rect">
            <a:avLst/>
          </a:prstGeom>
        </p:spPr>
      </p:pic>
    </p:spTree>
    <p:extLst>
      <p:ext uri="{BB962C8B-B14F-4D97-AF65-F5344CB8AC3E}">
        <p14:creationId xmlns:p14="http://schemas.microsoft.com/office/powerpoint/2010/main" val="9285404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dirty="0" smtClean="0"/>
              <a:t>Presented </a:t>
            </a:r>
            <a:r>
              <a:rPr lang="en-US" dirty="0"/>
              <a:t>new modeling and analysis techniques for networked CPS based </a:t>
            </a:r>
            <a:r>
              <a:rPr lang="en-US"/>
              <a:t>on </a:t>
            </a:r>
            <a:r>
              <a:rPr lang="en-US" smtClean="0"/>
              <a:t>(min,+)</a:t>
            </a:r>
            <a:r>
              <a:rPr lang="en-US" dirty="0"/>
              <a:t>−𝑐𝑎𝑙𝑐𝑢𝑙𝑢𝑠</a:t>
            </a:r>
          </a:p>
          <a:p>
            <a:pPr lvl="1"/>
            <a:r>
              <a:rPr lang="en-US" dirty="0"/>
              <a:t>Convolution</a:t>
            </a:r>
          </a:p>
          <a:p>
            <a:pPr lvl="1"/>
            <a:r>
              <a:rPr lang="en-US" dirty="0"/>
              <a:t>Composition</a:t>
            </a:r>
          </a:p>
          <a:p>
            <a:pPr lvl="1"/>
            <a:r>
              <a:rPr lang="en-US" dirty="0"/>
              <a:t>Delay</a:t>
            </a:r>
          </a:p>
          <a:p>
            <a:pPr lvl="1"/>
            <a:r>
              <a:rPr lang="en-US" dirty="0"/>
              <a:t>Developed analysis for periodic / repeating systems</a:t>
            </a:r>
          </a:p>
          <a:p>
            <a:pPr lvl="1"/>
            <a:r>
              <a:rPr lang="en-US" dirty="0"/>
              <a:t>Demonstrated analysis of low layer protocols and their effect on application </a:t>
            </a:r>
            <a:r>
              <a:rPr lang="en-US" dirty="0" smtClean="0"/>
              <a:t>traffic</a:t>
            </a:r>
          </a:p>
          <a:p>
            <a:r>
              <a:rPr lang="en-US" dirty="0" smtClean="0"/>
              <a:t>Developed run-time network management based on design-time analysis </a:t>
            </a:r>
          </a:p>
          <a:p>
            <a:pPr lvl="1"/>
            <a:r>
              <a:rPr lang="en-US" dirty="0" smtClean="0"/>
              <a:t>Allows detection and mitigation of DDoS attacks</a:t>
            </a:r>
          </a:p>
          <a:p>
            <a:r>
              <a:rPr lang="en-US" dirty="0" smtClean="0"/>
              <a:t>To make this work more applicable</a:t>
            </a:r>
          </a:p>
          <a:p>
            <a:pPr lvl="1"/>
            <a:r>
              <a:rPr lang="en-US" dirty="0" smtClean="0"/>
              <a:t>Model/Analyze other transmission protocols, e.g. TCP</a:t>
            </a:r>
          </a:p>
          <a:p>
            <a:pPr lvl="1"/>
            <a:r>
              <a:rPr lang="en-US" dirty="0" smtClean="0"/>
              <a:t>Model/Analyze other MAC protocols, e.g. CSMA</a:t>
            </a:r>
          </a:p>
          <a:p>
            <a:pPr lvl="1"/>
            <a:r>
              <a:rPr lang="en-US" dirty="0" smtClean="0"/>
              <a:t>Incorporating packet loss and transmission errors</a:t>
            </a:r>
          </a:p>
          <a:p>
            <a:pPr lvl="1"/>
            <a:r>
              <a:rPr lang="en-US" dirty="0" smtClean="0"/>
              <a:t>Researching data-dependent traffic modeling</a:t>
            </a:r>
          </a:p>
          <a:p>
            <a:pPr lvl="1"/>
            <a:r>
              <a:rPr lang="en-US" dirty="0" smtClean="0"/>
              <a:t>Timing and time synchronization analysis</a:t>
            </a: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smtClean="0"/>
              <a:t>Conclusions and Future Work</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rmAutofit lnSpcReduction="10000"/>
          </a:bodyPr>
          <a:lstStyle/>
          <a:p>
            <a:r>
              <a:rPr lang="en-US" sz="800" b="0" i="0" u="none" strike="noStrike" baseline="0" dirty="0" smtClean="0">
                <a:latin typeface="NimbusRomNo9L-Regu"/>
              </a:rPr>
              <a:t>W. Emfinger and G. Karsai. Modeling network medium access protocols for network quality of service analysis. In </a:t>
            </a:r>
            <a:r>
              <a:rPr lang="en-US" sz="800" b="0" i="0" u="none" strike="noStrike" baseline="0" dirty="0" smtClean="0">
                <a:latin typeface="NimbusRomNo9L-ReguItal"/>
              </a:rPr>
              <a:t>Proceedings of the 18th IEEE Symposium on Real-Time Computing (ISORC)</a:t>
            </a:r>
            <a:r>
              <a:rPr lang="en-US" sz="800" b="0" i="0" u="none" strike="noStrike" baseline="0" dirty="0" smtClean="0">
                <a:latin typeface="NimbusRomNo9L-Regu"/>
              </a:rPr>
              <a:t>, ISORC ’15, pages 44–47, Auckland, New Zealand, 2015. IEEE</a:t>
            </a:r>
          </a:p>
          <a:p>
            <a:r>
              <a:rPr lang="en-US" sz="800" b="0" i="0" u="none" strike="noStrike" baseline="0" dirty="0" smtClean="0">
                <a:latin typeface="NimbusRomNo9L-Regu"/>
              </a:rPr>
              <a:t>W. Emfinger, G. Karsai, A. Dubey, and A. Gokhale. Analysis, verification, and management </a:t>
            </a:r>
            <a:r>
              <a:rPr lang="en-US" sz="800" b="0" i="0" u="none" strike="noStrike" baseline="0" dirty="0" err="1" smtClean="0">
                <a:latin typeface="NimbusRomNo9L-Regu"/>
              </a:rPr>
              <a:t>toolsuite</a:t>
            </a:r>
            <a:r>
              <a:rPr lang="en-US" sz="800" b="0" i="0" u="none" strike="noStrike" baseline="0" dirty="0" smtClean="0">
                <a:latin typeface="NimbusRomNo9L-Regu"/>
              </a:rPr>
              <a:t> for cyber-physical applications on time-varying networks. In </a:t>
            </a:r>
            <a:r>
              <a:rPr lang="en-US" sz="800" b="0" i="0" u="none" strike="noStrike" baseline="0" dirty="0" smtClean="0">
                <a:latin typeface="NimbusRomNo9L-ReguItal"/>
              </a:rPr>
              <a:t>Proceedings of the 4th ACM SIGBED International Workshop on Design, Modeling, and Evaluation of Cyber-Physical Systems</a:t>
            </a:r>
            <a:r>
              <a:rPr lang="en-US" sz="800" b="0" i="0" u="none" strike="noStrike" baseline="0" dirty="0" smtClean="0">
                <a:latin typeface="NimbusRomNo9L-Regu"/>
              </a:rPr>
              <a:t>, </a:t>
            </a:r>
            <a:r>
              <a:rPr lang="en-US" sz="800" b="0" i="0" u="none" strike="noStrike" baseline="0" dirty="0" err="1" smtClean="0">
                <a:latin typeface="NimbusRomNo9L-Regu"/>
              </a:rPr>
              <a:t>CyPhy</a:t>
            </a:r>
            <a:r>
              <a:rPr lang="en-US" sz="800" b="0" i="0" u="none" strike="noStrike" baseline="0" dirty="0" smtClean="0">
                <a:latin typeface="NimbusRomNo9L-Regu"/>
              </a:rPr>
              <a:t> ’14, pages 44–47, New York, NY, USA, 2014. ACM</a:t>
            </a:r>
          </a:p>
          <a:p>
            <a:r>
              <a:rPr lang="en-US" sz="800" b="0" i="0" u="none" strike="noStrike" baseline="0" dirty="0" smtClean="0">
                <a:latin typeface="NimbusRomNo9L-Regu"/>
              </a:rPr>
              <a:t>W. Emfinger, P. Kumar, A. Dubey, W. Otte, A. Gokhale, G. Karsai. DREMS: A </a:t>
            </a:r>
            <a:r>
              <a:rPr lang="en-US" sz="800" b="0" i="0" u="none" strike="noStrike" baseline="0" dirty="0" err="1" smtClean="0">
                <a:latin typeface="NimbusRomNo9L-Regu"/>
              </a:rPr>
              <a:t>Toolchain</a:t>
            </a:r>
            <a:r>
              <a:rPr lang="en-US" sz="800" b="0" i="0" u="none" strike="noStrike" baseline="0" dirty="0" smtClean="0">
                <a:latin typeface="NimbusRomNo9L-Regu"/>
              </a:rPr>
              <a:t> for the Rapid Application Development, Integration, and Deployment of Managed Distributed Real-time Embedded Systems. In </a:t>
            </a:r>
            <a:r>
              <a:rPr lang="en-US" sz="800" b="0" i="0" u="none" strike="noStrike" baseline="0" dirty="0" smtClean="0">
                <a:latin typeface="NimbusRomNo9L-ReguItal"/>
              </a:rPr>
              <a:t>Proceedings of the IEEE Real-Time Systems Symposium</a:t>
            </a:r>
            <a:r>
              <a:rPr lang="en-US" sz="800" b="0" i="0" u="none" strike="noStrike" baseline="0" dirty="0" smtClean="0">
                <a:latin typeface="NimbusRomNo9L-Regu"/>
              </a:rPr>
              <a:t>, </a:t>
            </a:r>
            <a:r>
              <a:rPr lang="en-US" sz="800" b="0" i="0" u="none" strike="noStrike" baseline="0" dirty="0" err="1" smtClean="0">
                <a:latin typeface="NimbusRomNo9L-Regu"/>
              </a:rPr>
              <a:t>RTSS@Work</a:t>
            </a:r>
            <a:r>
              <a:rPr lang="en-US" sz="800" b="0" i="0" u="none" strike="noStrike" baseline="0" dirty="0" smtClean="0">
                <a:latin typeface="NimbusRomNo9L-Regu"/>
              </a:rPr>
              <a:t> 2013, Vancouver, Canada, 2013. IEEE</a:t>
            </a:r>
          </a:p>
          <a:p>
            <a:r>
              <a:rPr lang="en-US" sz="800" b="0" i="0" u="none" strike="noStrike" baseline="0" dirty="0" smtClean="0">
                <a:latin typeface="NimbusRomNo9L-Regu"/>
              </a:rPr>
              <a:t>Pradhan S., W. Emfinger, A. Dubey, W. Otte, A. </a:t>
            </a:r>
            <a:r>
              <a:rPr lang="en-US" sz="800" b="0" i="0" u="none" strike="noStrike" baseline="0" dirty="0" err="1" smtClean="0">
                <a:latin typeface="NimbusRomNo9L-Regu"/>
              </a:rPr>
              <a:t>Coglio</a:t>
            </a:r>
            <a:r>
              <a:rPr lang="en-US" sz="800" b="0" i="0" u="none" strike="noStrike" baseline="0" dirty="0" smtClean="0">
                <a:latin typeface="NimbusRomNo9L-Regu"/>
              </a:rPr>
              <a:t>, D. Balasubramanian, </a:t>
            </a:r>
            <a:r>
              <a:rPr lang="en-US" sz="800" b="0" i="0" u="none" strike="noStrike" baseline="0" dirty="0" err="1" smtClean="0">
                <a:latin typeface="NimbusRomNo9L-Regu"/>
              </a:rPr>
              <a:t>A.Gokhale</a:t>
            </a:r>
            <a:r>
              <a:rPr lang="en-US" sz="800" b="0" i="0" u="none" strike="noStrike" baseline="0" dirty="0" smtClean="0">
                <a:latin typeface="NimbusRomNo9L-Regu"/>
              </a:rPr>
              <a:t>, G. Karsai. Establishing secure interactions across distributed applications in satellite clusters. In </a:t>
            </a:r>
            <a:r>
              <a:rPr lang="en-US" sz="800" b="0" i="0" u="none" strike="noStrike" baseline="0" dirty="0" smtClean="0">
                <a:latin typeface="NimbusRomNo9L-ReguItal"/>
              </a:rPr>
              <a:t>Proceedings of the IEEE International Conference on Space Mission Challenges for Information Technology</a:t>
            </a:r>
            <a:r>
              <a:rPr lang="en-US" sz="800" b="0" i="0" u="none" strike="noStrike" baseline="0" dirty="0" smtClean="0">
                <a:latin typeface="NimbusRomNo9L-Regu"/>
              </a:rPr>
              <a:t>, SMC-IT, 2014, Laurel, MD, USA. IEEE </a:t>
            </a:r>
          </a:p>
          <a:p>
            <a:r>
              <a:rPr lang="en-US" sz="800" b="0" i="0" u="none" strike="noStrike" baseline="0" dirty="0" smtClean="0">
                <a:latin typeface="NimbusRomNo9L-Regu"/>
              </a:rPr>
              <a:t>Balasubramanian, D., W. Emfinger, P. S. Kumar, W. Otte, A. Dubey, and G. Karsai. An application development and deployment platform for satellite clusters. In </a:t>
            </a:r>
            <a:r>
              <a:rPr lang="en-US" sz="800" b="0" i="0" u="none" strike="noStrike" baseline="0" dirty="0" smtClean="0">
                <a:latin typeface="NimbusRomNo9L-ReguItal"/>
              </a:rPr>
              <a:t>Proceedings of the Workshop on Spacecraft Flight Software</a:t>
            </a:r>
            <a:r>
              <a:rPr lang="en-US" sz="800" b="0" i="0" u="none" strike="noStrike" baseline="0" dirty="0" smtClean="0">
                <a:latin typeface="NimbusRomNo9L-Regu"/>
              </a:rPr>
              <a:t>, 2013</a:t>
            </a:r>
          </a:p>
          <a:p>
            <a:r>
              <a:rPr lang="en-US" sz="800" b="0" i="0" u="none" strike="noStrike" baseline="0" dirty="0" smtClean="0">
                <a:latin typeface="NimbusRomNo9L-Regu"/>
              </a:rPr>
              <a:t>Balasubramanian, D., A. Dubey, W. R. Otte, W. Emfinger, P. Kumar, and G. Karsai. A Rapid Testing Framework for a Mobile Cloud Infrastructure. In </a:t>
            </a:r>
            <a:r>
              <a:rPr lang="en-US" sz="800" b="0" i="0" u="none" strike="noStrike" baseline="0" dirty="0" smtClean="0">
                <a:latin typeface="NimbusRomNo9L-ReguItal"/>
              </a:rPr>
              <a:t>Proceedings of the IEEE International Symposium on Rapid System Prototyping</a:t>
            </a:r>
            <a:r>
              <a:rPr lang="en-US" sz="800" b="0" i="0" u="none" strike="noStrike" baseline="0" dirty="0" smtClean="0">
                <a:latin typeface="NimbusRomNo9L-Regu"/>
              </a:rPr>
              <a:t>, RSP, 2014. IEEE</a:t>
            </a:r>
          </a:p>
          <a:p>
            <a:r>
              <a:rPr lang="en-US" sz="800" b="0" i="0" u="none" strike="noStrike" baseline="0" dirty="0" smtClean="0">
                <a:latin typeface="NimbusRomNo9L-Regu"/>
              </a:rPr>
              <a:t>Dubey, A., W. Emfinger, A. Gokhale, G. Karsai, W. R. Otte, J. Parsons, C. Szabo, A. </a:t>
            </a:r>
            <a:r>
              <a:rPr lang="en-US" sz="800" b="0" i="0" u="none" strike="noStrike" baseline="0" dirty="0" err="1" smtClean="0">
                <a:latin typeface="NimbusRomNo9L-Regu"/>
              </a:rPr>
              <a:t>Coglio</a:t>
            </a:r>
            <a:r>
              <a:rPr lang="en-US" sz="800" b="0" i="0" u="none" strike="noStrike" baseline="0" dirty="0" smtClean="0">
                <a:latin typeface="NimbusRomNo9L-Regu"/>
              </a:rPr>
              <a:t>, E. Smith, and P. Bose. A Software Platform for Fractionated Spacecraft. In </a:t>
            </a:r>
            <a:r>
              <a:rPr lang="en-US" sz="800" b="0" i="0" u="none" strike="noStrike" baseline="0" dirty="0" smtClean="0">
                <a:latin typeface="NimbusRomNo9L-ReguItal"/>
              </a:rPr>
              <a:t>Proceedings of the 2012 IEEE Aerospace Conference</a:t>
            </a:r>
            <a:r>
              <a:rPr lang="en-US" sz="800" b="0" i="0" u="none" strike="noStrike" baseline="0" dirty="0" smtClean="0">
                <a:latin typeface="NimbusRomNo9L-Regu"/>
              </a:rPr>
              <a:t>, Big Sky, Montana, 03/2012. IEEE</a:t>
            </a:r>
          </a:p>
          <a:p>
            <a:r>
              <a:rPr lang="en-US" sz="800" b="0" i="0" u="none" strike="noStrike" baseline="0" dirty="0" err="1" smtClean="0">
                <a:latin typeface="NimbusRomNo9L-Regu"/>
              </a:rPr>
              <a:t>Levendovszky</a:t>
            </a:r>
            <a:r>
              <a:rPr lang="en-US" sz="800" b="0" i="0" u="none" strike="noStrike" baseline="0" dirty="0" smtClean="0">
                <a:latin typeface="NimbusRomNo9L-Regu"/>
              </a:rPr>
              <a:t>, T., A. Dubey, W. R. Otte, D. Balasubramanian, A. </a:t>
            </a:r>
            <a:r>
              <a:rPr lang="en-US" sz="800" b="0" i="0" u="none" strike="noStrike" baseline="0" dirty="0" err="1" smtClean="0">
                <a:latin typeface="NimbusRomNo9L-Regu"/>
              </a:rPr>
              <a:t>Coglio</a:t>
            </a:r>
            <a:r>
              <a:rPr lang="en-US" sz="800" b="0" i="0" u="none" strike="noStrike" baseline="0" dirty="0" smtClean="0">
                <a:latin typeface="NimbusRomNo9L-Regu"/>
              </a:rPr>
              <a:t>, S. </a:t>
            </a:r>
            <a:r>
              <a:rPr lang="en-US" sz="800" b="0" i="0" u="none" strike="noStrike" baseline="0" dirty="0" err="1" smtClean="0">
                <a:latin typeface="NimbusRomNo9L-Regu"/>
              </a:rPr>
              <a:t>Nyako</a:t>
            </a:r>
            <a:r>
              <a:rPr lang="en-US" sz="800" b="0" i="0" u="none" strike="noStrike" baseline="0" dirty="0" smtClean="0">
                <a:latin typeface="NimbusRomNo9L-Regu"/>
              </a:rPr>
              <a:t>, W. Emfinger, P. Kumar, A. Gokhale, and G. Karsai. DREMS: A Model-Driven Distributed Secure Information Architecture Platform for Managed Embedded Systems. In </a:t>
            </a:r>
            <a:r>
              <a:rPr lang="en-US" sz="800" b="0" i="0" u="none" strike="noStrike" baseline="0" dirty="0" smtClean="0">
                <a:latin typeface="NimbusRomNo9L-ReguItal"/>
              </a:rPr>
              <a:t>IEEE Software</a:t>
            </a:r>
            <a:r>
              <a:rPr lang="en-US" sz="800" b="0" i="0" u="none" strike="noStrike" baseline="0" dirty="0" smtClean="0">
                <a:latin typeface="NimbusRomNo9L-Regu"/>
              </a:rPr>
              <a:t>, vol. 99: IEEE Computer Society, 2014. IEEE</a:t>
            </a:r>
          </a:p>
          <a:p>
            <a:r>
              <a:rPr lang="en-US" sz="800" b="0" i="0" u="none" strike="noStrike" baseline="0" dirty="0" smtClean="0">
                <a:latin typeface="NimbusRomNo9L-Regu"/>
              </a:rPr>
              <a:t>Submitted, Awaiting Review:</a:t>
            </a:r>
          </a:p>
          <a:p>
            <a:pPr lvl="1"/>
            <a:r>
              <a:rPr lang="en-US" sz="800" b="0" i="0" u="none" strike="noStrike" baseline="0" dirty="0" smtClean="0">
                <a:latin typeface="NimbusRomNo9L-Regu"/>
              </a:rPr>
              <a:t>W. Emfinger, P. Kumar, A. Dubey, G. Karsai. Towards Assurances in Self-Adaptive, Dynamic, Distributed Real-time Embedded Systems. In </a:t>
            </a:r>
            <a:r>
              <a:rPr lang="en-US" sz="800" b="0" i="0" u="none" strike="noStrike" baseline="0" dirty="0" smtClean="0">
                <a:latin typeface="NimbusRomNo9L-ReguItal"/>
              </a:rPr>
              <a:t>Software Engineering for Self-Adaptive Systems: Assurances</a:t>
            </a:r>
            <a:r>
              <a:rPr lang="en-US" sz="800" b="0" i="0" u="none" strike="noStrike" baseline="0" dirty="0" smtClean="0">
                <a:latin typeface="NimbusRomNo9L-Regu"/>
              </a:rPr>
              <a:t>, 2015.</a:t>
            </a:r>
            <a:endParaRPr lang="en-US" sz="800" dirty="0"/>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40000" lnSpcReduction="20000"/>
          </a:bodyPr>
          <a:lstStyle/>
          <a:p>
            <a:r>
              <a:rPr lang="en-US" sz="1800" b="0" i="0" u="none" strike="noStrike" baseline="0" dirty="0" smtClean="0">
                <a:latin typeface="NimbusRomNo9L-Regu"/>
              </a:rPr>
              <a:t>L. Thiele, S. Chakraborty, and M. </a:t>
            </a:r>
            <a:r>
              <a:rPr lang="en-US" sz="1800" b="0" i="0" u="none" strike="noStrike" baseline="0" dirty="0" err="1" smtClean="0">
                <a:latin typeface="NimbusRomNo9L-Regu"/>
              </a:rPr>
              <a:t>Naedele</a:t>
            </a:r>
            <a:r>
              <a:rPr lang="en-US" sz="1800" b="0" i="0" u="none" strike="noStrike" baseline="0" dirty="0" smtClean="0">
                <a:latin typeface="NimbusRomNo9L-Regu"/>
              </a:rPr>
              <a:t>. Real-time calculus for scheduling hard real-time systems. In </a:t>
            </a:r>
            <a:r>
              <a:rPr lang="en-US" sz="1800" b="0" i="0" u="none" strike="noStrike" baseline="0" dirty="0" smtClean="0">
                <a:latin typeface="NimbusRomNo9L-ReguItal"/>
              </a:rPr>
              <a:t>in ISCAS</a:t>
            </a:r>
            <a:r>
              <a:rPr lang="en-US" sz="1800" b="0" i="0" u="none" strike="noStrike" baseline="0" dirty="0" smtClean="0">
                <a:latin typeface="NimbusRomNo9L-Regu"/>
              </a:rPr>
              <a:t>, pages 101–104, 2000.</a:t>
            </a:r>
          </a:p>
          <a:p>
            <a:r>
              <a:rPr lang="en-US" sz="1800" b="0" i="0" u="none" strike="noStrike" baseline="0" dirty="0" smtClean="0">
                <a:latin typeface="NimbusRomNo9L-Regu"/>
              </a:rPr>
              <a:t>A. </a:t>
            </a:r>
            <a:r>
              <a:rPr lang="en-US" sz="1800" b="0" i="0" u="none" strike="noStrike" baseline="0" dirty="0" err="1" smtClean="0">
                <a:latin typeface="NimbusRomNo9L-Regu"/>
              </a:rPr>
              <a:t>Varga</a:t>
            </a:r>
            <a:r>
              <a:rPr lang="en-US" sz="1800" b="0" i="0" u="none" strike="noStrike" baseline="0" dirty="0" smtClean="0">
                <a:latin typeface="NimbusRomNo9L-Regu"/>
              </a:rPr>
              <a:t> and R. </a:t>
            </a:r>
            <a:r>
              <a:rPr lang="en-US" sz="1800" b="0" i="0" u="none" strike="noStrike" baseline="0" dirty="0" err="1" smtClean="0">
                <a:latin typeface="NimbusRomNo9L-Regu"/>
              </a:rPr>
              <a:t>Hornig</a:t>
            </a:r>
            <a:r>
              <a:rPr lang="en-US" sz="1800" b="0" i="0" u="none" strike="noStrike" baseline="0" dirty="0" smtClean="0">
                <a:latin typeface="NimbusRomNo9L-Regu"/>
              </a:rPr>
              <a:t>. An overview of the </a:t>
            </a:r>
            <a:r>
              <a:rPr lang="en-US" sz="1800" b="0" i="0" u="none" strike="noStrike" baseline="0" dirty="0" err="1" smtClean="0">
                <a:latin typeface="NimbusRomNo9L-Regu"/>
              </a:rPr>
              <a:t>omnet</a:t>
            </a:r>
            <a:r>
              <a:rPr lang="en-US" sz="1800" b="0" i="0" u="none" strike="noStrike" baseline="0" dirty="0" smtClean="0">
                <a:latin typeface="NimbusRomNo9L-Regu"/>
              </a:rPr>
              <a:t>++ simulation environment. In </a:t>
            </a:r>
            <a:r>
              <a:rPr lang="en-US" sz="1800" b="0" i="0" u="none" strike="noStrike" baseline="0" dirty="0" err="1" smtClean="0">
                <a:latin typeface="NimbusRomNo9L-ReguItal"/>
              </a:rPr>
              <a:t>Simutools</a:t>
            </a:r>
            <a:r>
              <a:rPr lang="en-US" sz="1800" b="0" i="0" u="none" strike="noStrike" baseline="0" dirty="0" smtClean="0">
                <a:latin typeface="NimbusRomNo9L-ReguItal"/>
              </a:rPr>
              <a:t> ’08: Proceedings of the 1st international conference on Simulation tools and techniques for communications, networks and systems &amp; workshops</a:t>
            </a:r>
            <a:r>
              <a:rPr lang="en-US" sz="1800" b="0" i="0" u="none" strike="noStrike" baseline="0" dirty="0" smtClean="0">
                <a:latin typeface="NimbusRomNo9L-Regu"/>
              </a:rPr>
              <a:t>, pages 1–10, ICST, Brussels, Belgium, Belgium, 2008. ICST (Institute for Computer </a:t>
            </a:r>
            <a:r>
              <a:rPr lang="en-US" sz="1800" b="0" i="0" u="none" strike="noStrike" baseline="0" dirty="0" err="1" smtClean="0">
                <a:latin typeface="NimbusRomNo9L-Regu"/>
              </a:rPr>
              <a:t>Sciences,Social</a:t>
            </a:r>
            <a:r>
              <a:rPr lang="en-US" sz="1800" b="0" i="0" u="none" strike="noStrike" baseline="0" dirty="0" smtClean="0">
                <a:latin typeface="NimbusRomNo9L-Regu"/>
              </a:rPr>
              <a:t>-Informatics and Telecommunications Engineering).</a:t>
            </a:r>
          </a:p>
          <a:p>
            <a:r>
              <a:rPr lang="en-US" sz="1800" b="0" i="0" u="none" strike="noStrike" baseline="0" dirty="0" smtClean="0">
                <a:latin typeface="NimbusRomNo9L-Regu"/>
              </a:rPr>
              <a:t>L. Rizzo. </a:t>
            </a:r>
            <a:r>
              <a:rPr lang="en-US" sz="1800" b="0" i="0" u="none" strike="noStrike" baseline="0" dirty="0" err="1" smtClean="0">
                <a:latin typeface="NimbusRomNo9L-Regu"/>
              </a:rPr>
              <a:t>Dummynet</a:t>
            </a:r>
            <a:r>
              <a:rPr lang="en-US" sz="1800" b="0" i="0" u="none" strike="noStrike" baseline="0" dirty="0" smtClean="0">
                <a:latin typeface="NimbusRomNo9L-Regu"/>
              </a:rPr>
              <a:t> : a simple approach to the evaluation of network protocols. </a:t>
            </a:r>
            <a:r>
              <a:rPr lang="en-US" sz="1800" b="0" i="0" u="none" strike="noStrike" baseline="0" dirty="0" smtClean="0">
                <a:latin typeface="NimbusRomNo9L-ReguItal"/>
              </a:rPr>
              <a:t>ACM SIGCOMM Computer Communication Review</a:t>
            </a:r>
            <a:r>
              <a:rPr lang="en-US" sz="1800" b="0" i="0" u="none" strike="noStrike" baseline="0" dirty="0" smtClean="0">
                <a:latin typeface="NimbusRomNo9L-Regu"/>
              </a:rPr>
              <a:t>, 27(1):31–41, 1997.</a:t>
            </a:r>
          </a:p>
          <a:p>
            <a:r>
              <a:rPr lang="en-US" sz="1800" b="0" i="0" u="none" strike="noStrike" baseline="0" dirty="0" smtClean="0">
                <a:latin typeface="NimbusRomNo9L-Regu"/>
              </a:rPr>
              <a:t>D. </a:t>
            </a:r>
            <a:r>
              <a:rPr lang="en-US" sz="1800" b="0" i="0" u="none" strike="noStrike" baseline="0" dirty="0" err="1" smtClean="0">
                <a:latin typeface="NimbusRomNo9L-Regu"/>
              </a:rPr>
              <a:t>Mahrenholz</a:t>
            </a:r>
            <a:r>
              <a:rPr lang="en-US" sz="1800" b="0" i="0" u="none" strike="noStrike" baseline="0" dirty="0" smtClean="0">
                <a:latin typeface="NimbusRomNo9L-Regu"/>
              </a:rPr>
              <a:t> and S. Ivanov. Real-time network emulation with ns-2. </a:t>
            </a:r>
            <a:r>
              <a:rPr lang="en-US" sz="1800" b="0" i="0" u="none" strike="noStrike" baseline="0" dirty="0" smtClean="0">
                <a:latin typeface="NimbusRomNo9L-ReguItal"/>
              </a:rPr>
              <a:t>Proceedings- Eighth IEEE International Symposium on Distributed Simulation and Real-Time Applications, DS-RT 2004</a:t>
            </a:r>
            <a:r>
              <a:rPr lang="en-US" sz="1800" b="0" i="0" u="none" strike="noStrike" baseline="0" dirty="0" smtClean="0">
                <a:latin typeface="NimbusRomNo9L-Regu"/>
              </a:rPr>
              <a:t>, pages 29–36, 2004.</a:t>
            </a:r>
          </a:p>
          <a:p>
            <a:r>
              <a:rPr lang="en-US" sz="1800" b="0" i="0" u="none" strike="noStrike" baseline="0" dirty="0" smtClean="0">
                <a:latin typeface="NimbusRomNo9L-Regu"/>
              </a:rPr>
              <a:t>J.-Y. Le </a:t>
            </a:r>
            <a:r>
              <a:rPr lang="en-US" sz="1800" b="0" i="0" u="none" strike="noStrike" baseline="0" dirty="0" err="1" smtClean="0">
                <a:latin typeface="NimbusRomNo9L-Regu"/>
              </a:rPr>
              <a:t>Boudec</a:t>
            </a:r>
            <a:r>
              <a:rPr lang="en-US" sz="1800" b="0" i="0" u="none" strike="noStrike" baseline="0" dirty="0" smtClean="0">
                <a:latin typeface="NimbusRomNo9L-Regu"/>
              </a:rPr>
              <a:t> and P. </a:t>
            </a:r>
            <a:r>
              <a:rPr lang="en-US" sz="1800" b="0" i="0" u="none" strike="noStrike" baseline="0" dirty="0" err="1" smtClean="0">
                <a:latin typeface="NimbusRomNo9L-Regu"/>
              </a:rPr>
              <a:t>Thiran</a:t>
            </a:r>
            <a:r>
              <a:rPr lang="en-US" sz="1800" b="0" i="0" u="none" strike="noStrike" baseline="0" dirty="0" smtClean="0">
                <a:latin typeface="NimbusRomNo9L-Regu"/>
              </a:rPr>
              <a:t>. </a:t>
            </a:r>
            <a:r>
              <a:rPr lang="en-US" sz="1800" b="0" i="0" u="none" strike="noStrike" baseline="0" dirty="0" smtClean="0">
                <a:latin typeface="NimbusRomNo9L-ReguItal"/>
              </a:rPr>
              <a:t>Network Calculus: A Theory of Deterministic Queuing Systems for the Internet</a:t>
            </a:r>
            <a:r>
              <a:rPr lang="en-US" sz="1800" b="0" i="0" u="none" strike="noStrike" baseline="0" dirty="0" smtClean="0">
                <a:latin typeface="NimbusRomNo9L-Regu"/>
              </a:rPr>
              <a:t>. Springer-</a:t>
            </a:r>
            <a:r>
              <a:rPr lang="en-US" sz="1800" b="0" i="0" u="none" strike="noStrike" baseline="0" dirty="0" err="1" smtClean="0">
                <a:latin typeface="NimbusRomNo9L-Regu"/>
              </a:rPr>
              <a:t>Verlag</a:t>
            </a:r>
            <a:r>
              <a:rPr lang="en-US" sz="1800" b="0" i="0" u="none" strike="noStrike" baseline="0" dirty="0" smtClean="0">
                <a:latin typeface="NimbusRomNo9L-Regu"/>
              </a:rPr>
              <a:t>, Berlin, Heidelberg, 2001.</a:t>
            </a:r>
          </a:p>
          <a:p>
            <a:r>
              <a:rPr lang="en-US" sz="1800" b="0" i="0" u="none" strike="noStrike" baseline="0" dirty="0" smtClean="0">
                <a:latin typeface="NimbusRomNo9L-Regu"/>
              </a:rPr>
              <a:t>D. G. Kendall. Stochastic Processes Occurring in the Theory of Queues and their Analysis by the Method of the Imbedded Markov Chain. </a:t>
            </a:r>
            <a:r>
              <a:rPr lang="en-US" sz="1800" b="0" i="0" u="none" strike="noStrike" baseline="0" dirty="0" smtClean="0">
                <a:latin typeface="NimbusRomNo9L-ReguItal"/>
              </a:rPr>
              <a:t>The Annals of Mathematical Statistics</a:t>
            </a:r>
            <a:r>
              <a:rPr lang="en-US" sz="1800" b="0" i="0" u="none" strike="noStrike" baseline="0" dirty="0" smtClean="0">
                <a:latin typeface="NimbusRomNo9L-Regu"/>
              </a:rPr>
              <a:t>, 24(3):338–354, 1953.</a:t>
            </a:r>
          </a:p>
          <a:p>
            <a:r>
              <a:rPr lang="en-US" sz="1800" b="0" i="0" u="none" strike="noStrike" baseline="0" dirty="0" smtClean="0">
                <a:latin typeface="NimbusRomNo9L-Regu"/>
              </a:rPr>
              <a:t>Gilberto Flores Lucio, Marcos Paredes-</a:t>
            </a:r>
            <a:r>
              <a:rPr lang="en-US" sz="1800" b="0" i="0" u="none" strike="noStrike" baseline="0" dirty="0" err="1" smtClean="0">
                <a:latin typeface="NimbusRomNo9L-Regu"/>
              </a:rPr>
              <a:t>farrera</a:t>
            </a:r>
            <a:r>
              <a:rPr lang="en-US" sz="1800" b="0" i="0" u="none" strike="noStrike" baseline="0" dirty="0" smtClean="0">
                <a:latin typeface="NimbusRomNo9L-Regu"/>
              </a:rPr>
              <a:t>, Emmanuel </a:t>
            </a:r>
            <a:r>
              <a:rPr lang="en-US" sz="1800" b="0" i="0" u="none" strike="noStrike" baseline="0" dirty="0" err="1" smtClean="0">
                <a:latin typeface="NimbusRomNo9L-Regu"/>
              </a:rPr>
              <a:t>Jammeh</a:t>
            </a:r>
            <a:r>
              <a:rPr lang="en-US" sz="1800" b="0" i="0" u="none" strike="noStrike" baseline="0" dirty="0" smtClean="0">
                <a:latin typeface="NimbusRomNo9L-Regu"/>
              </a:rPr>
              <a:t>, Martin </a:t>
            </a:r>
            <a:r>
              <a:rPr lang="en-US" sz="1800" b="0" i="0" u="none" strike="noStrike" baseline="0" dirty="0" err="1" smtClean="0">
                <a:latin typeface="NimbusRomNo9L-Regu"/>
              </a:rPr>
              <a:t>Fleury</a:t>
            </a:r>
            <a:r>
              <a:rPr lang="en-US" sz="1800" b="0" i="0" u="none" strike="noStrike" baseline="0" dirty="0" smtClean="0">
                <a:latin typeface="NimbusRomNo9L-Regu"/>
              </a:rPr>
              <a:t>, and M. J. Reed. OPNET Modeler and Ns-2: Comparing the Accuracy of Network Simulators for Packet-Level Analysis using a Network </a:t>
            </a:r>
            <a:r>
              <a:rPr lang="en-US" sz="1800" b="0" i="0" u="none" strike="noStrike" baseline="0" dirty="0" err="1" smtClean="0">
                <a:latin typeface="NimbusRomNo9L-Regu"/>
              </a:rPr>
              <a:t>Testbed</a:t>
            </a:r>
            <a:r>
              <a:rPr lang="en-US" sz="1800" b="0" i="0" u="none" strike="noStrike" baseline="0" dirty="0" smtClean="0">
                <a:latin typeface="NimbusRomNo9L-Regu"/>
              </a:rPr>
              <a:t>. </a:t>
            </a:r>
            <a:r>
              <a:rPr lang="en-US" sz="1800" b="0" i="0" u="none" strike="noStrike" baseline="0" dirty="0" smtClean="0">
                <a:latin typeface="NimbusRomNo9L-ReguItal"/>
              </a:rPr>
              <a:t>3rd WEAS International Conference on Simulation, Modelling and Optimization (ICOSMO)</a:t>
            </a:r>
            <a:r>
              <a:rPr lang="en-US" sz="1800" b="0" i="0" u="none" strike="noStrike" baseline="0" dirty="0" smtClean="0">
                <a:latin typeface="NimbusRomNo9L-Regu"/>
              </a:rPr>
              <a:t>, pages 700–707, 2003.</a:t>
            </a:r>
          </a:p>
          <a:p>
            <a:r>
              <a:rPr lang="en-US" sz="1800" b="0" i="0" u="none" strike="noStrike" baseline="0" dirty="0" smtClean="0">
                <a:latin typeface="NimbusRomNo9L-Regu"/>
              </a:rPr>
              <a:t>G. </a:t>
            </a:r>
            <a:r>
              <a:rPr lang="en-US" sz="1800" b="0" i="0" u="none" strike="noStrike" baseline="0" dirty="0" err="1" smtClean="0">
                <a:latin typeface="NimbusRomNo9L-Regu"/>
              </a:rPr>
              <a:t>Giambene</a:t>
            </a:r>
            <a:r>
              <a:rPr lang="en-US" sz="1800" b="0" i="0" u="none" strike="noStrike" baseline="0" dirty="0" smtClean="0">
                <a:latin typeface="NimbusRomNo9L-Regu"/>
              </a:rPr>
              <a:t>. </a:t>
            </a:r>
            <a:r>
              <a:rPr lang="en-US" sz="1800" b="0" i="0" u="none" strike="noStrike" baseline="0" dirty="0" smtClean="0">
                <a:latin typeface="NimbusRomNo9L-ReguItal"/>
              </a:rPr>
              <a:t>Queuing Theory and Telecommunications Networks and Applications</a:t>
            </a:r>
            <a:r>
              <a:rPr lang="en-US" sz="1800" b="0" i="0" u="none" strike="noStrike" baseline="0" dirty="0" smtClean="0">
                <a:latin typeface="NimbusRomNo9L-Regu"/>
              </a:rPr>
              <a:t>. 2005.</a:t>
            </a:r>
          </a:p>
          <a:p>
            <a:r>
              <a:rPr lang="en-US" sz="1800" b="0" i="0" u="none" strike="noStrike" baseline="0" dirty="0" smtClean="0">
                <a:latin typeface="NimbusRomNo9L-Regu"/>
              </a:rPr>
              <a:t>R. L. Cruz. A calculus for network delay–I: Network elements in isolation. </a:t>
            </a:r>
            <a:r>
              <a:rPr lang="en-US" sz="1800" b="0" i="0" u="none" strike="noStrike" baseline="0" dirty="0" smtClean="0">
                <a:latin typeface="NimbusRomNo9L-ReguItal"/>
              </a:rPr>
              <a:t>IEEE Transactions on Information Theory</a:t>
            </a:r>
            <a:r>
              <a:rPr lang="en-US" sz="1800" b="0" i="0" u="none" strike="noStrike" baseline="0" dirty="0" smtClean="0">
                <a:latin typeface="NimbusRomNo9L-Regu"/>
              </a:rPr>
              <a:t>, 37(1):114–131, 1991.</a:t>
            </a:r>
          </a:p>
          <a:p>
            <a:r>
              <a:rPr lang="en-US" sz="1800" b="0" i="0" u="none" strike="noStrike" baseline="0" dirty="0" smtClean="0">
                <a:latin typeface="NimbusRomNo9L-Regu"/>
              </a:rPr>
              <a:t>O. S. Consortium et al. </a:t>
            </a:r>
            <a:r>
              <a:rPr lang="en-US" sz="1800" b="0" i="0" u="none" strike="noStrike" baseline="0" dirty="0" err="1" smtClean="0">
                <a:latin typeface="NimbusRomNo9L-Regu"/>
              </a:rPr>
              <a:t>Openflow</a:t>
            </a:r>
            <a:r>
              <a:rPr lang="en-US" sz="1800" b="0" i="0" u="none" strike="noStrike" baseline="0" dirty="0" smtClean="0">
                <a:latin typeface="NimbusRomNo9L-Regu"/>
              </a:rPr>
              <a:t> switch specification version 1.0. 0, 2009.</a:t>
            </a:r>
          </a:p>
          <a:p>
            <a:r>
              <a:rPr lang="en-US" sz="1800" b="0" i="0" u="none" strike="noStrike" baseline="0" dirty="0" smtClean="0">
                <a:latin typeface="NimbusRomNo9L-Regu"/>
              </a:rPr>
              <a:t>M. Carbone and L. Rizzo. </a:t>
            </a:r>
            <a:r>
              <a:rPr lang="en-US" sz="1800" b="0" i="0" u="none" strike="noStrike" baseline="0" dirty="0" err="1" smtClean="0">
                <a:latin typeface="NimbusRomNo9L-Regu"/>
              </a:rPr>
              <a:t>Dummynet</a:t>
            </a:r>
            <a:r>
              <a:rPr lang="en-US" sz="1800" b="0" i="0" u="none" strike="noStrike" baseline="0" dirty="0" smtClean="0">
                <a:latin typeface="NimbusRomNo9L-Regu"/>
              </a:rPr>
              <a:t> revisited, 2010</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node </a:t>
                </a:r>
                <a:r>
                  <a:rPr lang="en-US" sz="1000" dirty="0" smtClean="0"/>
                  <a:t>ID on </a:t>
                </a:r>
                <a:r>
                  <a:rPr lang="en-US" sz="1000" dirty="0"/>
                  <a:t>which the profile exists</a:t>
                </a:r>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7537</TotalTime>
  <Words>4203</Words>
  <Application>Microsoft Office PowerPoint</Application>
  <PresentationFormat>On-screen Show (4:3)</PresentationFormat>
  <Paragraphs>538</Paragraphs>
  <Slides>48</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PowerPoint Presentation</vt:lpstr>
      <vt:lpstr>PowerPoint Presentation</vt:lpstr>
      <vt:lpstr>PowerPoint Presentation</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vt:lpstr>
      <vt:lpstr>PNP2 Delay Analysis</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Run-Time Measurement, Detection, Enforcement</vt:lpstr>
      <vt:lpstr>PNP2 Run-Time Measurement, Detection, Enforcement</vt:lpstr>
      <vt:lpstr>PNP2 Distributed Denial of Service (DDoS) Detection</vt:lpstr>
      <vt:lpstr>PNP2 Distributed Denial of Service (DDoS) Detection</vt:lpstr>
      <vt:lpstr>PNP2 Distributed Denial of Service (DDoS) Detection</vt:lpstr>
      <vt:lpstr>Conclusions and Future Work</vt:lpstr>
      <vt:lpstr>Publications</vt:lpstr>
      <vt:lpstr>References</vt:lpstr>
      <vt:lpstr>Questions?</vt:lpstr>
      <vt:lpstr>PNP2 Analysis of Statically Routed Networks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957</cp:revision>
  <cp:lastPrinted>2015-05-07T13:29:00Z</cp:lastPrinted>
  <dcterms:created xsi:type="dcterms:W3CDTF">2006-08-16T00:00:00Z</dcterms:created>
  <dcterms:modified xsi:type="dcterms:W3CDTF">2015-10-14T03:08:59Z</dcterms:modified>
</cp:coreProperties>
</file>